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9"/>
  </p:notesMasterIdLst>
  <p:sldIdLst>
    <p:sldId id="256" r:id="rId2"/>
    <p:sldId id="257" r:id="rId3"/>
    <p:sldId id="261" r:id="rId4"/>
    <p:sldId id="262" r:id="rId5"/>
    <p:sldId id="281" r:id="rId6"/>
    <p:sldId id="282" r:id="rId7"/>
    <p:sldId id="258" r:id="rId8"/>
    <p:sldId id="259" r:id="rId9"/>
    <p:sldId id="299" r:id="rId10"/>
    <p:sldId id="300" r:id="rId11"/>
    <p:sldId id="298" r:id="rId12"/>
    <p:sldId id="283" r:id="rId13"/>
    <p:sldId id="284" r:id="rId14"/>
    <p:sldId id="285" r:id="rId15"/>
    <p:sldId id="301" r:id="rId16"/>
    <p:sldId id="302" r:id="rId17"/>
    <p:sldId id="303" r:id="rId18"/>
    <p:sldId id="263" r:id="rId19"/>
    <p:sldId id="264" r:id="rId20"/>
    <p:sldId id="265" r:id="rId21"/>
    <p:sldId id="267" r:id="rId22"/>
    <p:sldId id="286" r:id="rId23"/>
    <p:sldId id="266" r:id="rId24"/>
    <p:sldId id="296" r:id="rId25"/>
    <p:sldId id="297" r:id="rId26"/>
    <p:sldId id="268" r:id="rId27"/>
    <p:sldId id="269" r:id="rId28"/>
    <p:sldId id="287" r:id="rId29"/>
    <p:sldId id="270" r:id="rId30"/>
    <p:sldId id="271" r:id="rId31"/>
    <p:sldId id="291" r:id="rId32"/>
    <p:sldId id="292" r:id="rId33"/>
    <p:sldId id="293" r:id="rId34"/>
    <p:sldId id="272" r:id="rId35"/>
    <p:sldId id="273" r:id="rId36"/>
    <p:sldId id="274" r:id="rId37"/>
    <p:sldId id="275" r:id="rId38"/>
    <p:sldId id="288" r:id="rId39"/>
    <p:sldId id="289" r:id="rId40"/>
    <p:sldId id="290" r:id="rId41"/>
    <p:sldId id="276" r:id="rId42"/>
    <p:sldId id="277" r:id="rId43"/>
    <p:sldId id="278" r:id="rId44"/>
    <p:sldId id="294" r:id="rId45"/>
    <p:sldId id="295" r:id="rId46"/>
    <p:sldId id="279" r:id="rId47"/>
    <p:sldId id="280" r:id="rId48"/>
  </p:sldIdLst>
  <p:sldSz cx="9144000" cy="6858000" type="screen4x3"/>
  <p:notesSz cx="6858000" cy="9144000"/>
  <p:embeddedFontLst>
    <p:embeddedFont>
      <p:font typeface="Book Antiqua" panose="02040602050305030304" pitchFamily="18"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mbria Math" panose="02040503050406030204" pitchFamily="18"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4"/>
    <p:restoredTop sz="94572"/>
  </p:normalViewPr>
  <p:slideViewPr>
    <p:cSldViewPr snapToGrid="0">
      <p:cViewPr varScale="1">
        <p:scale>
          <a:sx n="137" d="100"/>
          <a:sy n="137" d="100"/>
        </p:scale>
        <p:origin x="286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latin typeface="Times" pitchFamily="2" charset="0"/>
          </a:endParaRPr>
        </a:p>
      </dgm:t>
    </dgm:pt>
    <dgm:pt modelId="{3015C051-6A69-D347-AFCB-4CD7F3269274}" type="sibTrans" cxnId="{5A5E3C35-00CF-D54D-8D32-0FC56BE64F43}">
      <dgm:prSet/>
      <dgm:spPr/>
      <dgm:t>
        <a:bodyPr/>
        <a:lstStyle/>
        <a:p>
          <a:endParaRPr lang="en-US">
            <a:latin typeface="Times" pitchFamily="2" charset="0"/>
          </a:endParaRPr>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latin typeface="Times" pitchFamily="2" charset="0"/>
          </a:endParaRPr>
        </a:p>
      </dgm:t>
    </dgm:pt>
    <dgm:pt modelId="{DA402B43-F3E1-5B4D-B593-11D3D498CF37}" type="sibTrans" cxnId="{C9355977-2A08-134E-ABA5-591C515A6CAD}">
      <dgm:prSet/>
      <dgm:spPr/>
      <dgm:t>
        <a:bodyPr/>
        <a:lstStyle/>
        <a:p>
          <a:endParaRPr lang="en-US">
            <a:latin typeface="Times" pitchFamily="2" charset="0"/>
          </a:endParaRPr>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latin typeface="Times" pitchFamily="2" charset="0"/>
          </a:endParaRPr>
        </a:p>
      </dgm:t>
    </dgm:pt>
    <dgm:pt modelId="{23463C0B-9BD8-814D-B888-E110099AC427}" type="sibTrans" cxnId="{5BA5A76A-AC7A-0F4D-8170-6C8375CC3864}">
      <dgm:prSet/>
      <dgm:spPr/>
      <dgm:t>
        <a:bodyPr/>
        <a:lstStyle/>
        <a:p>
          <a:endParaRPr lang="en-US">
            <a:latin typeface="Times" pitchFamily="2" charset="0"/>
          </a:endParaRPr>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112950" custScaleY="121079"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846601" y="159685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872091" y="1622345"/>
        <a:ext cx="1689599" cy="819309"/>
      </dsp:txXfrm>
    </dsp:sp>
    <dsp:sp modelId="{7FC76F3D-CB1B-0943-829F-94092A2D32EC}">
      <dsp:nvSpPr>
        <dsp:cNvPr id="0" name=""/>
        <dsp:cNvSpPr/>
      </dsp:nvSpPr>
      <dsp:spPr>
        <a:xfrm rot="17765201">
          <a:off x="2131154" y="1281700"/>
          <a:ext cx="1627885" cy="38546"/>
        </a:xfrm>
        <a:custGeom>
          <a:avLst/>
          <a:gdLst/>
          <a:ahLst/>
          <a:cxnLst/>
          <a:rect l="0" t="0" r="0" b="0"/>
          <a:pathLst>
            <a:path>
              <a:moveTo>
                <a:pt x="0" y="19273"/>
              </a:moveTo>
              <a:lnTo>
                <a:pt x="16278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2904399" y="1260276"/>
        <a:ext cx="81394" cy="81394"/>
      </dsp:txXfrm>
    </dsp:sp>
    <dsp:sp modelId="{DBDC6BC7-A665-044A-9A8C-5961CBE9E7BA}">
      <dsp:nvSpPr>
        <dsp:cNvPr id="0" name=""/>
        <dsp:cNvSpPr/>
      </dsp:nvSpPr>
      <dsp:spPr>
        <a:xfrm>
          <a:off x="3303012" y="43078"/>
          <a:ext cx="1965984" cy="1053738"/>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333875" y="73941"/>
        <a:ext cx="1904258" cy="992012"/>
      </dsp:txXfrm>
    </dsp:sp>
    <dsp:sp modelId="{78A282ED-3941-4F47-87CF-62A311B2FC53}">
      <dsp:nvSpPr>
        <dsp:cNvPr id="0" name=""/>
        <dsp:cNvSpPr/>
      </dsp:nvSpPr>
      <dsp:spPr>
        <a:xfrm rot="19775208">
          <a:off x="2531636" y="1808380"/>
          <a:ext cx="807321" cy="38546"/>
        </a:xfrm>
        <a:custGeom>
          <a:avLst/>
          <a:gdLst/>
          <a:ahLst/>
          <a:cxnLst/>
          <a:rect l="0" t="0" r="0" b="0"/>
          <a:pathLst>
            <a:path>
              <a:moveTo>
                <a:pt x="0" y="19273"/>
              </a:moveTo>
              <a:lnTo>
                <a:pt x="807321"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5114" y="1807470"/>
        <a:ext cx="40366" cy="40366"/>
      </dsp:txXfrm>
    </dsp:sp>
    <dsp:sp modelId="{19EA2404-A80E-3D40-8251-A90531F5F1EC}">
      <dsp:nvSpPr>
        <dsp:cNvPr id="0" name=""/>
        <dsp:cNvSpPr/>
      </dsp:nvSpPr>
      <dsp:spPr>
        <a:xfrm>
          <a:off x="3283413" y="1188162"/>
          <a:ext cx="1740579" cy="87028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1213652"/>
        <a:ext cx="1689599" cy="819309"/>
      </dsp:txXfrm>
    </dsp:sp>
    <dsp:sp modelId="{2D4AD798-39B9-7E4F-9400-C884D7BF6B9F}">
      <dsp:nvSpPr>
        <dsp:cNvPr id="0" name=""/>
        <dsp:cNvSpPr/>
      </dsp:nvSpPr>
      <dsp:spPr>
        <a:xfrm rot="2422857">
          <a:off x="2478304" y="2308797"/>
          <a:ext cx="913985" cy="38546"/>
        </a:xfrm>
        <a:custGeom>
          <a:avLst/>
          <a:gdLst/>
          <a:ahLst/>
          <a:cxnLst/>
          <a:rect l="0" t="0" r="0" b="0"/>
          <a:pathLst>
            <a:path>
              <a:moveTo>
                <a:pt x="0" y="19273"/>
              </a:moveTo>
              <a:lnTo>
                <a:pt x="9139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2447" y="2305220"/>
        <a:ext cx="45699" cy="45699"/>
      </dsp:txXfrm>
    </dsp:sp>
    <dsp:sp modelId="{DC6C6CF3-EAB4-344E-A3BB-FB8905517BE0}">
      <dsp:nvSpPr>
        <dsp:cNvPr id="0" name=""/>
        <dsp:cNvSpPr/>
      </dsp:nvSpPr>
      <dsp:spPr>
        <a:xfrm>
          <a:off x="3283413" y="218899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308903" y="2214485"/>
        <a:ext cx="1689599" cy="819309"/>
      </dsp:txXfrm>
    </dsp:sp>
    <dsp:sp modelId="{09128C02-4409-ED48-B542-7D0D9940D1ED}">
      <dsp:nvSpPr>
        <dsp:cNvPr id="0" name=""/>
        <dsp:cNvSpPr/>
      </dsp:nvSpPr>
      <dsp:spPr>
        <a:xfrm rot="3983495">
          <a:off x="2066058" y="2809213"/>
          <a:ext cx="1738478" cy="38546"/>
        </a:xfrm>
        <a:custGeom>
          <a:avLst/>
          <a:gdLst/>
          <a:ahLst/>
          <a:cxnLst/>
          <a:rect l="0" t="0" r="0" b="0"/>
          <a:pathLst>
            <a:path>
              <a:moveTo>
                <a:pt x="0" y="19273"/>
              </a:moveTo>
              <a:lnTo>
                <a:pt x="1738478"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Times" pitchFamily="2" charset="0"/>
          </a:endParaRPr>
        </a:p>
      </dsp:txBody>
      <dsp:txXfrm>
        <a:off x="2891835" y="2785025"/>
        <a:ext cx="86923" cy="86923"/>
      </dsp:txXfrm>
    </dsp:sp>
    <dsp:sp modelId="{86969FF1-D49C-524E-B144-318B0081397B}">
      <dsp:nvSpPr>
        <dsp:cNvPr id="0" name=""/>
        <dsp:cNvSpPr/>
      </dsp:nvSpPr>
      <dsp:spPr>
        <a:xfrm>
          <a:off x="3283413" y="3189829"/>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3215319"/>
        <a:ext cx="1689599" cy="819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52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59011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17517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1465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03a982fc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b03a982f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3a982fc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b03a982fc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373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74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34773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mailto:ubuntu@ec2-100-26-215-145.compute-1.amazonaws.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us-east-1.quicksight.aws.amazon.com/sn/st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Cloud Computing </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2022</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Group 1:</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Ali Can Mutlu</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Mina Hanna</a:t>
            </a:r>
            <a:endParaRPr sz="2100" dirty="0">
              <a:latin typeface="Times" pitchFamily="2" charset="0"/>
            </a:endParaRPr>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dirty="0">
                <a:solidFill>
                  <a:srgbClr val="FF9900"/>
                </a:solidFill>
                <a:latin typeface="Times" pitchFamily="2" charset="0"/>
                <a:ea typeface="Roboto"/>
                <a:cs typeface="Roboto"/>
                <a:sym typeface="Roboto"/>
              </a:rPr>
              <a:t>Credit Card Fraud Detection Using ML on AWS</a:t>
            </a:r>
            <a:endParaRPr sz="2000"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lvl="0"/>
            <a:r>
              <a:rPr lang="en-US" dirty="0">
                <a:latin typeface="Times" pitchFamily="2" charset="0"/>
              </a:rPr>
              <a:t>Project Architecture - </a:t>
            </a:r>
            <a:r>
              <a:rPr lang="en-US" dirty="0" err="1">
                <a:latin typeface="Times" pitchFamily="2" charset="0"/>
              </a:rPr>
              <a:t>cont</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pic>
        <p:nvPicPr>
          <p:cNvPr id="8" name="Picture 2" descr="VPC connection between Amazon Quicksight and RDS | Cloud Compiled">
            <a:extLst>
              <a:ext uri="{FF2B5EF4-FFF2-40B4-BE49-F238E27FC236}">
                <a16:creationId xmlns:a16="http://schemas.microsoft.com/office/drawing/2014/main" id="{B27F374E-4AE9-6241-91F0-C0745EAF8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10" y="1422640"/>
            <a:ext cx="7188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32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587103" y="1447373"/>
            <a:ext cx="7745400" cy="622967"/>
          </a:xfrm>
          <a:prstGeom prst="rect">
            <a:avLst/>
          </a:prstGeom>
        </p:spPr>
        <p:txBody>
          <a:bodyPr spcFirstLastPara="1" wrap="square" lIns="91425" tIns="45700" rIns="91425" bIns="45700" anchor="t" anchorCtr="0">
            <a:noAutofit/>
          </a:bodyPr>
          <a:lstStyle/>
          <a:p>
            <a:pPr marL="0" lvl="0" indent="0"/>
            <a:r>
              <a:rPr lang="en-US" dirty="0"/>
              <a:t>Create users for the project and maintain the access </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IAM Roles Applied</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pic>
        <p:nvPicPr>
          <p:cNvPr id="5" name="Picture 4">
            <a:extLst>
              <a:ext uri="{FF2B5EF4-FFF2-40B4-BE49-F238E27FC236}">
                <a16:creationId xmlns:a16="http://schemas.microsoft.com/office/drawing/2014/main" id="{A8B8792A-671E-E847-8AE8-1DE4B9C44C31}"/>
              </a:ext>
            </a:extLst>
          </p:cNvPr>
          <p:cNvPicPr>
            <a:picLocks noChangeAspect="1"/>
          </p:cNvPicPr>
          <p:nvPr/>
        </p:nvPicPr>
        <p:blipFill>
          <a:blip r:embed="rId4"/>
          <a:stretch>
            <a:fillRect/>
          </a:stretch>
        </p:blipFill>
        <p:spPr>
          <a:xfrm>
            <a:off x="1118998" y="3347048"/>
            <a:ext cx="5012415" cy="325538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83E15857-B953-2543-BE2C-26985AD1CEA4}"/>
              </a:ext>
            </a:extLst>
          </p:cNvPr>
          <p:cNvPicPr>
            <a:picLocks noChangeAspect="1"/>
          </p:cNvPicPr>
          <p:nvPr/>
        </p:nvPicPr>
        <p:blipFill>
          <a:blip r:embed="rId5"/>
          <a:stretch>
            <a:fillRect/>
          </a:stretch>
        </p:blipFill>
        <p:spPr>
          <a:xfrm>
            <a:off x="1220186" y="2143960"/>
            <a:ext cx="4842219" cy="1080513"/>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343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a:xfrm>
            <a:off x="612983" y="1394032"/>
            <a:ext cx="8099696" cy="1131925"/>
          </a:xfrm>
        </p:spPr>
        <p:txBody>
          <a:bodyPr/>
          <a:lstStyle/>
          <a:p>
            <a:r>
              <a:rPr lang="en-US" sz="1200" dirty="0"/>
              <a:t>1- </a:t>
            </a:r>
            <a:r>
              <a:rPr lang="en-US" sz="1200" dirty="0" err="1"/>
              <a:t>ssh</a:t>
            </a:r>
            <a:r>
              <a:rPr lang="en-US" sz="1200" dirty="0"/>
              <a:t> -L localhost:8888:localhost:8888 -</a:t>
            </a:r>
            <a:r>
              <a:rPr lang="en-US" sz="1200" dirty="0" err="1"/>
              <a:t>i</a:t>
            </a:r>
            <a:r>
              <a:rPr lang="en-US" sz="1200" dirty="0"/>
              <a:t> "VPC-MOJAHID-</a:t>
            </a:r>
            <a:r>
              <a:rPr lang="en-US" sz="1200" dirty="0" err="1"/>
              <a:t>PRI.pem</a:t>
            </a:r>
            <a:r>
              <a:rPr lang="en-US" sz="1200" dirty="0"/>
              <a:t>" </a:t>
            </a:r>
            <a:r>
              <a:rPr lang="en-US" sz="1200" dirty="0">
                <a:hlinkClick r:id="rId2"/>
              </a:rPr>
              <a:t>ubuntu@ec2-100-26-215-145.compute-1.amazonaws.com</a:t>
            </a:r>
            <a:endParaRPr lang="en-US" sz="1200" dirty="0"/>
          </a:p>
          <a:p>
            <a:r>
              <a:rPr lang="en-US" sz="1200" dirty="0"/>
              <a:t>2- Open the demo notebook </a:t>
            </a:r>
          </a:p>
          <a:p>
            <a:r>
              <a:rPr lang="en-US" sz="1200" dirty="0"/>
              <a:t>3- Load data and create new table in the DB</a:t>
            </a:r>
          </a:p>
          <a:p>
            <a:endParaRPr lang="en-US" dirty="0"/>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a:xfrm>
            <a:off x="802257" y="570156"/>
            <a:ext cx="7642496" cy="724163"/>
          </a:xfrm>
        </p:spPr>
        <p:txBody>
          <a:bodyPr/>
          <a:lstStyle/>
          <a:p>
            <a:r>
              <a:rPr lang="en-US" dirty="0"/>
              <a:t>Connect to </a:t>
            </a:r>
            <a:r>
              <a:rPr lang="en-US" dirty="0" err="1"/>
              <a:t>Jupyter</a:t>
            </a:r>
            <a:r>
              <a:rPr lang="en-US" dirty="0"/>
              <a:t> notebook</a:t>
            </a:r>
            <a:endParaRPr lang="en-US" dirty="0">
              <a:latin typeface="Times" pitchFamily="2" charset="0"/>
            </a:endParaRP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3"/>
          <a:stretch>
            <a:fillRect/>
          </a:stretch>
        </p:blipFill>
        <p:spPr>
          <a:xfrm>
            <a:off x="0" y="5448300"/>
            <a:ext cx="7848600" cy="1409700"/>
          </a:xfrm>
          <a:prstGeom prst="rect">
            <a:avLst/>
          </a:prstGeom>
        </p:spPr>
      </p:pic>
      <p:pic>
        <p:nvPicPr>
          <p:cNvPr id="5" name="Picture 4">
            <a:extLst>
              <a:ext uri="{FF2B5EF4-FFF2-40B4-BE49-F238E27FC236}">
                <a16:creationId xmlns:a16="http://schemas.microsoft.com/office/drawing/2014/main" id="{8D1DD37E-4647-224E-BDE6-E0AF701DD25F}"/>
              </a:ext>
            </a:extLst>
          </p:cNvPr>
          <p:cNvPicPr>
            <a:picLocks noChangeAspect="1"/>
          </p:cNvPicPr>
          <p:nvPr/>
        </p:nvPicPr>
        <p:blipFill>
          <a:blip r:embed="rId4"/>
          <a:stretch>
            <a:fillRect/>
          </a:stretch>
        </p:blipFill>
        <p:spPr>
          <a:xfrm>
            <a:off x="688491" y="2625670"/>
            <a:ext cx="6876876" cy="3287364"/>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65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a:xfrm>
            <a:off x="422694" y="1459267"/>
            <a:ext cx="8022058" cy="1097419"/>
          </a:xfrm>
        </p:spPr>
        <p:txBody>
          <a:bodyPr/>
          <a:lstStyle/>
          <a:p>
            <a:r>
              <a:rPr lang="en-US" dirty="0" err="1">
                <a:latin typeface="Helvetica Neue" panose="02000503000000020004" pitchFamily="2" charset="0"/>
              </a:rPr>
              <a:t>mysql</a:t>
            </a:r>
            <a:r>
              <a:rPr lang="en-US" dirty="0">
                <a:latin typeface="Helvetica Neue" panose="02000503000000020004" pitchFamily="2" charset="0"/>
              </a:rPr>
              <a:t> -h dbassignmentinstance.cthxyykeunsv.us-east-1.rds.amazonaws.com -u admin -pZainer123 group1</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0" y="5448300"/>
            <a:ext cx="7848600" cy="1409700"/>
          </a:xfrm>
          <a:prstGeom prst="rect">
            <a:avLst/>
          </a:prstGeom>
        </p:spPr>
      </p:pic>
      <p:sp>
        <p:nvSpPr>
          <p:cNvPr id="7" name="Title 2">
            <a:extLst>
              <a:ext uri="{FF2B5EF4-FFF2-40B4-BE49-F238E27FC236}">
                <a16:creationId xmlns:a16="http://schemas.microsoft.com/office/drawing/2014/main" id="{B4289DC3-C718-2143-B76B-82EA979AB3D1}"/>
              </a:ext>
            </a:extLst>
          </p:cNvPr>
          <p:cNvSpPr txBox="1">
            <a:spLocks/>
          </p:cNvSpPr>
          <p:nvPr/>
        </p:nvSpPr>
        <p:spPr>
          <a:xfrm>
            <a:off x="802256" y="566899"/>
            <a:ext cx="7642496" cy="7241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US" dirty="0"/>
              <a:t>Connect to MySQL notebook</a:t>
            </a:r>
            <a:endParaRPr lang="en-US" dirty="0">
              <a:latin typeface="Times" pitchFamily="2" charset="0"/>
            </a:endParaRPr>
          </a:p>
        </p:txBody>
      </p:sp>
      <p:pic>
        <p:nvPicPr>
          <p:cNvPr id="8" name="Picture 7">
            <a:extLst>
              <a:ext uri="{FF2B5EF4-FFF2-40B4-BE49-F238E27FC236}">
                <a16:creationId xmlns:a16="http://schemas.microsoft.com/office/drawing/2014/main" id="{3D514994-87C5-1B4B-B2A3-C6C5892D80C6}"/>
              </a:ext>
            </a:extLst>
          </p:cNvPr>
          <p:cNvPicPr>
            <a:picLocks noChangeAspect="1"/>
          </p:cNvPicPr>
          <p:nvPr/>
        </p:nvPicPr>
        <p:blipFill>
          <a:blip r:embed="rId3"/>
          <a:stretch>
            <a:fillRect/>
          </a:stretch>
        </p:blipFill>
        <p:spPr>
          <a:xfrm>
            <a:off x="748859" y="2556686"/>
            <a:ext cx="7369728" cy="3195823"/>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185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a:xfrm>
            <a:off x="688490" y="1533637"/>
            <a:ext cx="7745505" cy="821374"/>
          </a:xfrm>
        </p:spPr>
        <p:txBody>
          <a:bodyPr/>
          <a:lstStyle/>
          <a:p>
            <a:r>
              <a:rPr lang="en-US" sz="1600" dirty="0"/>
              <a:t>1- Go to </a:t>
            </a:r>
            <a:r>
              <a:rPr lang="en-US" sz="1600" dirty="0" err="1"/>
              <a:t>Quicksight</a:t>
            </a:r>
            <a:r>
              <a:rPr lang="en-US" sz="1600" dirty="0"/>
              <a:t>   </a:t>
            </a:r>
            <a:r>
              <a:rPr lang="en-US" sz="1600" dirty="0">
                <a:hlinkClick r:id="rId4"/>
              </a:rPr>
              <a:t>https://us-east-1.quicksight.aws.amazon.com/sn/start</a:t>
            </a:r>
            <a:endParaRPr lang="en-US" sz="1600" dirty="0"/>
          </a:p>
          <a:p>
            <a:r>
              <a:rPr lang="en-US" sz="1600" dirty="0"/>
              <a:t>2- Create new Dataset (connect to our DB )</a:t>
            </a:r>
          </a:p>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Connect to </a:t>
            </a:r>
            <a:r>
              <a:rPr lang="en-US" dirty="0" err="1"/>
              <a:t>QuickSight</a:t>
            </a:r>
            <a:endParaRPr lang="en-US" dirty="0"/>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pic>
        <p:nvPicPr>
          <p:cNvPr id="7" name="Picture 6">
            <a:extLst>
              <a:ext uri="{FF2B5EF4-FFF2-40B4-BE49-F238E27FC236}">
                <a16:creationId xmlns:a16="http://schemas.microsoft.com/office/drawing/2014/main" id="{A653FCFB-57EC-1142-8DBF-0405590AC9BF}"/>
              </a:ext>
            </a:extLst>
          </p:cNvPr>
          <p:cNvPicPr>
            <a:picLocks noChangeAspect="1"/>
          </p:cNvPicPr>
          <p:nvPr/>
        </p:nvPicPr>
        <p:blipFill>
          <a:blip r:embed="rId5"/>
          <a:stretch>
            <a:fillRect/>
          </a:stretch>
        </p:blipFill>
        <p:spPr>
          <a:xfrm>
            <a:off x="433565" y="2609453"/>
            <a:ext cx="4357499" cy="2141926"/>
          </a:xfrm>
          <a:prstGeom prst="rect">
            <a:avLst/>
          </a:prstGeom>
        </p:spPr>
      </p:pic>
      <p:pic>
        <p:nvPicPr>
          <p:cNvPr id="8" name="Picture 7">
            <a:extLst>
              <a:ext uri="{FF2B5EF4-FFF2-40B4-BE49-F238E27FC236}">
                <a16:creationId xmlns:a16="http://schemas.microsoft.com/office/drawing/2014/main" id="{60EA2815-D0EB-B04F-9343-C092BFB45663}"/>
              </a:ext>
            </a:extLst>
          </p:cNvPr>
          <p:cNvPicPr>
            <a:picLocks noChangeAspect="1"/>
          </p:cNvPicPr>
          <p:nvPr/>
        </p:nvPicPr>
        <p:blipFill>
          <a:blip r:embed="rId6"/>
          <a:stretch>
            <a:fillRect/>
          </a:stretch>
        </p:blipFill>
        <p:spPr>
          <a:xfrm>
            <a:off x="5097814" y="2852572"/>
            <a:ext cx="3487705" cy="1249143"/>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613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Connect to </a:t>
            </a:r>
            <a:r>
              <a:rPr lang="en-US" dirty="0" err="1"/>
              <a:t>QuickSight</a:t>
            </a:r>
            <a:endParaRPr lang="en-US" dirty="0"/>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pic>
        <p:nvPicPr>
          <p:cNvPr id="10" name="Picture 9">
            <a:extLst>
              <a:ext uri="{FF2B5EF4-FFF2-40B4-BE49-F238E27FC236}">
                <a16:creationId xmlns:a16="http://schemas.microsoft.com/office/drawing/2014/main" id="{9BB91FBD-BBD1-954B-86D7-E29D48D68864}"/>
              </a:ext>
            </a:extLst>
          </p:cNvPr>
          <p:cNvPicPr>
            <a:picLocks noChangeAspect="1"/>
          </p:cNvPicPr>
          <p:nvPr/>
        </p:nvPicPr>
        <p:blipFill>
          <a:blip r:embed="rId4"/>
          <a:stretch>
            <a:fillRect/>
          </a:stretch>
        </p:blipFill>
        <p:spPr>
          <a:xfrm>
            <a:off x="586045" y="1955807"/>
            <a:ext cx="7961152" cy="294638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487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Run Django server </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Rectangle 1">
            <a:extLst>
              <a:ext uri="{FF2B5EF4-FFF2-40B4-BE49-F238E27FC236}">
                <a16:creationId xmlns:a16="http://schemas.microsoft.com/office/drawing/2014/main" id="{E5D66938-3331-9E4C-8C57-1B2DC89B1015}"/>
              </a:ext>
            </a:extLst>
          </p:cNvPr>
          <p:cNvSpPr/>
          <p:nvPr/>
        </p:nvSpPr>
        <p:spPr>
          <a:xfrm>
            <a:off x="621101" y="1906439"/>
            <a:ext cx="8005313" cy="1323439"/>
          </a:xfrm>
          <a:prstGeom prst="rect">
            <a:avLst/>
          </a:prstGeom>
        </p:spPr>
        <p:txBody>
          <a:bodyPr wrap="square">
            <a:spAutoFit/>
          </a:bodyPr>
          <a:lstStyle/>
          <a:p>
            <a:r>
              <a:rPr lang="en-US" sz="1600" dirty="0"/>
              <a:t>1- </a:t>
            </a:r>
            <a:r>
              <a:rPr lang="en-US" sz="1600" dirty="0" err="1"/>
              <a:t>ssh</a:t>
            </a:r>
            <a:r>
              <a:rPr lang="en-US" sz="1600" dirty="0"/>
              <a:t> -</a:t>
            </a:r>
            <a:r>
              <a:rPr lang="en-US" sz="1600" dirty="0" err="1"/>
              <a:t>i</a:t>
            </a:r>
            <a:r>
              <a:rPr lang="en-US" sz="1600" dirty="0"/>
              <a:t> "VPC-MOJAHID-</a:t>
            </a:r>
            <a:r>
              <a:rPr lang="en-US" sz="1600" dirty="0" err="1"/>
              <a:t>PRI.pem</a:t>
            </a:r>
            <a:r>
              <a:rPr lang="en-US" sz="1600" dirty="0"/>
              <a:t>" ubuntu@ec2-100-26-215-145.compute-1.amazonaws.com</a:t>
            </a:r>
          </a:p>
          <a:p>
            <a:r>
              <a:rPr lang="en-US" sz="1600" dirty="0"/>
              <a:t>2- source </a:t>
            </a:r>
            <a:r>
              <a:rPr lang="en-US" sz="1600" dirty="0" err="1"/>
              <a:t>venv</a:t>
            </a:r>
            <a:r>
              <a:rPr lang="en-US" sz="1600" dirty="0"/>
              <a:t>/bin/activate</a:t>
            </a:r>
          </a:p>
          <a:p>
            <a:r>
              <a:rPr lang="en-US" sz="1600" dirty="0"/>
              <a:t>3- python </a:t>
            </a:r>
            <a:r>
              <a:rPr lang="en-US" sz="1600" dirty="0" err="1"/>
              <a:t>manage.py</a:t>
            </a:r>
            <a:r>
              <a:rPr lang="en-US" sz="1600" dirty="0"/>
              <a:t> </a:t>
            </a:r>
            <a:r>
              <a:rPr lang="en-US" sz="1600" dirty="0" err="1"/>
              <a:t>runserver</a:t>
            </a:r>
            <a:r>
              <a:rPr lang="en-US" sz="1600" dirty="0"/>
              <a:t> 0:8000</a:t>
            </a:r>
          </a:p>
          <a:p>
            <a:endParaRPr lang="en-US" sz="1600" dirty="0"/>
          </a:p>
        </p:txBody>
      </p:sp>
      <p:pic>
        <p:nvPicPr>
          <p:cNvPr id="8" name="Picture 7">
            <a:extLst>
              <a:ext uri="{FF2B5EF4-FFF2-40B4-BE49-F238E27FC236}">
                <a16:creationId xmlns:a16="http://schemas.microsoft.com/office/drawing/2014/main" id="{5498270D-6DAB-5C4D-9123-F54AB285F621}"/>
              </a:ext>
            </a:extLst>
          </p:cNvPr>
          <p:cNvPicPr>
            <a:picLocks noChangeAspect="1"/>
          </p:cNvPicPr>
          <p:nvPr/>
        </p:nvPicPr>
        <p:blipFill>
          <a:blip r:embed="rId4"/>
          <a:stretch>
            <a:fillRect/>
          </a:stretch>
        </p:blipFill>
        <p:spPr>
          <a:xfrm>
            <a:off x="517586" y="3229878"/>
            <a:ext cx="7874000" cy="16891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262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Run Django server </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pic>
        <p:nvPicPr>
          <p:cNvPr id="7" name="Picture 6">
            <a:extLst>
              <a:ext uri="{FF2B5EF4-FFF2-40B4-BE49-F238E27FC236}">
                <a16:creationId xmlns:a16="http://schemas.microsoft.com/office/drawing/2014/main" id="{06CFD921-811F-8744-B183-21B13B827516}"/>
              </a:ext>
            </a:extLst>
          </p:cNvPr>
          <p:cNvPicPr>
            <a:picLocks noChangeAspect="1"/>
          </p:cNvPicPr>
          <p:nvPr/>
        </p:nvPicPr>
        <p:blipFill>
          <a:blip r:embed="rId4"/>
          <a:stretch>
            <a:fillRect/>
          </a:stretch>
        </p:blipFill>
        <p:spPr>
          <a:xfrm>
            <a:off x="714878" y="1404893"/>
            <a:ext cx="7066148" cy="4451162"/>
          </a:xfrm>
          <a:prstGeom prst="rect">
            <a:avLst/>
          </a:prstGeom>
        </p:spPr>
      </p:pic>
    </p:spTree>
    <p:extLst>
      <p:ext uri="{BB962C8B-B14F-4D97-AF65-F5344CB8AC3E}">
        <p14:creationId xmlns:p14="http://schemas.microsoft.com/office/powerpoint/2010/main" val="79288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457200" lvl="0" indent="0" algn="just" rtl="0">
              <a:lnSpc>
                <a:spcPct val="100000"/>
              </a:lnSpc>
              <a:spcBef>
                <a:spcPts val="480"/>
              </a:spcBef>
              <a:spcAft>
                <a:spcPts val="0"/>
              </a:spcAft>
              <a:buNone/>
            </a:pPr>
            <a:endParaRPr sz="2300" dirty="0">
              <a:solidFill>
                <a:schemeClr val="dk1"/>
              </a:solidFill>
              <a:latin typeface="Times" pitchFamily="2" charset="0"/>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Times" pitchFamily="2" charset="0"/>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dirty="0">
                <a:solidFill>
                  <a:srgbClr val="711806"/>
                </a:solidFill>
                <a:latin typeface="Times" pitchFamily="2" charset="0"/>
                <a:ea typeface="Calibri"/>
                <a:cs typeface="Calibri"/>
                <a:sym typeface="Calibri"/>
              </a:rPr>
              <a:t>Introduction</a:t>
            </a:r>
            <a:endParaRPr sz="3600" dirty="0">
              <a:solidFill>
                <a:srgbClr val="711806"/>
              </a:solidFill>
              <a:latin typeface="Times" pitchFamily="2" charset="0"/>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03a982fca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gb03a982fca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17" name="Google Shape;117;gb03a982fca_0_6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transaction traffic per time  (day and night)</a:t>
            </a:r>
            <a:endParaRPr sz="1900">
              <a:solidFill>
                <a:schemeClr val="dk1"/>
              </a:solidFill>
              <a:latin typeface="Calibri"/>
              <a:ea typeface="Calibri"/>
              <a:cs typeface="Calibri"/>
              <a:sym typeface="Calibri"/>
            </a:endParaRPr>
          </a:p>
        </p:txBody>
      </p:sp>
      <p:pic>
        <p:nvPicPr>
          <p:cNvPr id="118" name="Google Shape;118;gb03a982fca_0_61"/>
          <p:cNvPicPr preferRelativeResize="0"/>
          <p:nvPr/>
        </p:nvPicPr>
        <p:blipFill>
          <a:blip r:embed="rId3">
            <a:alphaModFix/>
          </a:blip>
          <a:stretch>
            <a:fillRect/>
          </a:stretch>
        </p:blipFill>
        <p:spPr>
          <a:xfrm>
            <a:off x="418250" y="1708549"/>
            <a:ext cx="8307500" cy="3002975"/>
          </a:xfrm>
          <a:prstGeom prst="rect">
            <a:avLst/>
          </a:prstGeom>
          <a:noFill/>
          <a:ln>
            <a:noFill/>
          </a:ln>
        </p:spPr>
      </p:pic>
      <p:pic>
        <p:nvPicPr>
          <p:cNvPr id="6" name="Picture 5">
            <a:extLst>
              <a:ext uri="{FF2B5EF4-FFF2-40B4-BE49-F238E27FC236}">
                <a16:creationId xmlns:a16="http://schemas.microsoft.com/office/drawing/2014/main" id="{465D20CB-F930-124B-96B6-5EEF5F0628AF}"/>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dirty="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 hah</a:t>
            </a:r>
            <a:endParaRPr sz="19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808530"/>
            <a:ext cx="7848600" cy="1409700"/>
          </a:xfrm>
          <a:prstGeom prst="rect">
            <a:avLst/>
          </a:prstGeom>
        </p:spPr>
      </p:pic>
      <p:pic>
        <p:nvPicPr>
          <p:cNvPr id="5" name="Picture 4">
            <a:extLst>
              <a:ext uri="{FF2B5EF4-FFF2-40B4-BE49-F238E27FC236}">
                <a16:creationId xmlns:a16="http://schemas.microsoft.com/office/drawing/2014/main" id="{56EA308E-1D42-9F41-B020-4299E9B98F99}"/>
              </a:ext>
            </a:extLst>
          </p:cNvPr>
          <p:cNvPicPr>
            <a:picLocks noChangeAspect="1"/>
          </p:cNvPicPr>
          <p:nvPr/>
        </p:nvPicPr>
        <p:blipFill>
          <a:blip r:embed="rId4"/>
          <a:stretch>
            <a:fillRect/>
          </a:stretch>
        </p:blipFill>
        <p:spPr>
          <a:xfrm>
            <a:off x="1027545" y="1395325"/>
            <a:ext cx="6821055" cy="4860002"/>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g11a9762eb52_0_10"/>
          <p:cNvSpPr txBox="1">
            <a:spLocks noGrp="1"/>
          </p:cNvSpPr>
          <p:nvPr>
            <p:ph type="title"/>
          </p:nvPr>
        </p:nvSpPr>
        <p:spPr>
          <a:xfrm>
            <a:off x="393700" y="340402"/>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756064"/>
          </a:xfrm>
          <a:prstGeom prst="rect">
            <a:avLst/>
          </a:prstGeom>
        </p:spPr>
      </p:pic>
      <p:pic>
        <p:nvPicPr>
          <p:cNvPr id="3" name="Picture 2">
            <a:extLst>
              <a:ext uri="{FF2B5EF4-FFF2-40B4-BE49-F238E27FC236}">
                <a16:creationId xmlns:a16="http://schemas.microsoft.com/office/drawing/2014/main" id="{389D7536-2B97-DE41-9FFA-B3DDA7FF030F}"/>
              </a:ext>
            </a:extLst>
          </p:cNvPr>
          <p:cNvPicPr>
            <a:picLocks noChangeAspect="1"/>
          </p:cNvPicPr>
          <p:nvPr/>
        </p:nvPicPr>
        <p:blipFill>
          <a:blip r:embed="rId4"/>
          <a:stretch>
            <a:fillRect/>
          </a:stretch>
        </p:blipFill>
        <p:spPr>
          <a:xfrm>
            <a:off x="393700" y="1394602"/>
            <a:ext cx="7340689" cy="546339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51E4A7-B27C-5747-B840-E99F3D4EE334}"/>
              </a:ext>
            </a:extLst>
          </p:cNvPr>
          <p:cNvPicPr>
            <a:picLocks noChangeAspect="1"/>
          </p:cNvPicPr>
          <p:nvPr/>
        </p:nvPicPr>
        <p:blipFill>
          <a:blip r:embed="rId2"/>
          <a:stretch>
            <a:fillRect/>
          </a:stretch>
        </p:blipFill>
        <p:spPr>
          <a:xfrm>
            <a:off x="0" y="5448300"/>
            <a:ext cx="7848600" cy="1756064"/>
          </a:xfrm>
          <a:prstGeom prst="rect">
            <a:avLst/>
          </a:prstGeom>
        </p:spPr>
      </p:pic>
      <p:sp>
        <p:nvSpPr>
          <p:cNvPr id="6" name="Google Shape;124;g11a9762eb52_0_10">
            <a:extLst>
              <a:ext uri="{FF2B5EF4-FFF2-40B4-BE49-F238E27FC236}">
                <a16:creationId xmlns:a16="http://schemas.microsoft.com/office/drawing/2014/main" id="{6ED10843-ABCC-C44A-9DCE-3FFAAC661D22}"/>
              </a:ext>
            </a:extLst>
          </p:cNvPr>
          <p:cNvSpPr txBox="1">
            <a:spLocks noGrp="1"/>
          </p:cNvSpPr>
          <p:nvPr>
            <p:ph type="title"/>
          </p:nvPr>
        </p:nvSpPr>
        <p:spPr>
          <a:xfrm>
            <a:off x="393700" y="340402"/>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pic>
        <p:nvPicPr>
          <p:cNvPr id="8" name="Picture 7">
            <a:extLst>
              <a:ext uri="{FF2B5EF4-FFF2-40B4-BE49-F238E27FC236}">
                <a16:creationId xmlns:a16="http://schemas.microsoft.com/office/drawing/2014/main" id="{674B82E6-FDD1-DF41-85D6-A2216C925A17}"/>
              </a:ext>
            </a:extLst>
          </p:cNvPr>
          <p:cNvPicPr>
            <a:picLocks noChangeAspect="1"/>
          </p:cNvPicPr>
          <p:nvPr/>
        </p:nvPicPr>
        <p:blipFill>
          <a:blip r:embed="rId3"/>
          <a:stretch>
            <a:fillRect/>
          </a:stretch>
        </p:blipFill>
        <p:spPr>
          <a:xfrm>
            <a:off x="393700" y="1394602"/>
            <a:ext cx="7628082" cy="4483591"/>
          </a:xfrm>
          <a:prstGeom prst="rect">
            <a:avLst/>
          </a:prstGeom>
        </p:spPr>
      </p:pic>
    </p:spTree>
    <p:extLst>
      <p:ext uri="{BB962C8B-B14F-4D97-AF65-F5344CB8AC3E}">
        <p14:creationId xmlns:p14="http://schemas.microsoft.com/office/powerpoint/2010/main" val="221719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533102-4A2D-F046-8737-C2D79E2C13D4}"/>
              </a:ext>
            </a:extLst>
          </p:cNvPr>
          <p:cNvPicPr>
            <a:picLocks noChangeAspect="1"/>
          </p:cNvPicPr>
          <p:nvPr/>
        </p:nvPicPr>
        <p:blipFill>
          <a:blip r:embed="rId2"/>
          <a:stretch>
            <a:fillRect/>
          </a:stretch>
        </p:blipFill>
        <p:spPr>
          <a:xfrm>
            <a:off x="0" y="5448300"/>
            <a:ext cx="7848600" cy="1756064"/>
          </a:xfrm>
          <a:prstGeom prst="rect">
            <a:avLst/>
          </a:prstGeom>
        </p:spPr>
      </p:pic>
      <p:sp>
        <p:nvSpPr>
          <p:cNvPr id="2" name="Text Placeholder 1">
            <a:extLst>
              <a:ext uri="{FF2B5EF4-FFF2-40B4-BE49-F238E27FC236}">
                <a16:creationId xmlns:a16="http://schemas.microsoft.com/office/drawing/2014/main" id="{E25E3E6C-7891-CA40-9411-B394CA2733F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5E6B824-7DE7-1746-B548-8790F67266B8}"/>
              </a:ext>
            </a:extLst>
          </p:cNvPr>
          <p:cNvPicPr>
            <a:picLocks noChangeAspect="1"/>
          </p:cNvPicPr>
          <p:nvPr/>
        </p:nvPicPr>
        <p:blipFill>
          <a:blip r:embed="rId3"/>
          <a:stretch>
            <a:fillRect/>
          </a:stretch>
        </p:blipFill>
        <p:spPr>
          <a:xfrm>
            <a:off x="520700" y="1065323"/>
            <a:ext cx="8102600" cy="4762500"/>
          </a:xfrm>
          <a:prstGeom prst="rect">
            <a:avLst/>
          </a:prstGeom>
        </p:spPr>
      </p:pic>
      <p:sp>
        <p:nvSpPr>
          <p:cNvPr id="6" name="Google Shape;124;g11a9762eb52_0_10">
            <a:extLst>
              <a:ext uri="{FF2B5EF4-FFF2-40B4-BE49-F238E27FC236}">
                <a16:creationId xmlns:a16="http://schemas.microsoft.com/office/drawing/2014/main" id="{D8D3DCE7-A9DD-DD49-A32D-29EFEB5CF014}"/>
              </a:ext>
            </a:extLst>
          </p:cNvPr>
          <p:cNvSpPr txBox="1">
            <a:spLocks noGrp="1"/>
          </p:cNvSpPr>
          <p:nvPr>
            <p:ph type="title"/>
          </p:nvPr>
        </p:nvSpPr>
        <p:spPr>
          <a:xfrm>
            <a:off x="520700" y="257273"/>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spTree>
    <p:extLst>
      <p:ext uri="{BB962C8B-B14F-4D97-AF65-F5344CB8AC3E}">
        <p14:creationId xmlns:p14="http://schemas.microsoft.com/office/powerpoint/2010/main" val="300468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448300"/>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DD7D5-AC29-FF41-9D05-54B6972EDB6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FD3A8A9-CC76-3243-8CC1-4A72BD0B420F}"/>
              </a:ext>
            </a:extLst>
          </p:cNvPr>
          <p:cNvSpPr>
            <a:spLocks noGrp="1"/>
          </p:cNvSpPr>
          <p:nvPr>
            <p:ph type="title"/>
          </p:nvPr>
        </p:nvSpPr>
        <p:spPr>
          <a:xfrm>
            <a:off x="688490" y="420130"/>
            <a:ext cx="7961240" cy="1204276"/>
          </a:xfrm>
        </p:spPr>
        <p:txBody>
          <a:bodyPr/>
          <a:lstStyle/>
          <a:p>
            <a:r>
              <a:rPr lang="en-US" dirty="0"/>
              <a:t>EDA Comparison – </a:t>
            </a:r>
            <a:br>
              <a:rPr lang="en-US" dirty="0"/>
            </a:br>
            <a:r>
              <a:rPr lang="en-US" dirty="0" err="1"/>
              <a:t>Quicksight</a:t>
            </a:r>
            <a:r>
              <a:rPr lang="en-US" dirty="0"/>
              <a:t> vs Tableau</a:t>
            </a:r>
          </a:p>
        </p:txBody>
      </p:sp>
      <p:pic>
        <p:nvPicPr>
          <p:cNvPr id="4" name="Picture 3">
            <a:extLst>
              <a:ext uri="{FF2B5EF4-FFF2-40B4-BE49-F238E27FC236}">
                <a16:creationId xmlns:a16="http://schemas.microsoft.com/office/drawing/2014/main" id="{DEEE7901-E2A1-624B-AA94-7FA3258666BE}"/>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8414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3a982fca_0_10"/>
          <p:cNvSpPr txBox="1">
            <a:spLocks noGrp="1"/>
          </p:cNvSpPr>
          <p:nvPr>
            <p:ph type="body" idx="1"/>
          </p:nvPr>
        </p:nvSpPr>
        <p:spPr>
          <a:xfrm>
            <a:off x="81850" y="3542450"/>
            <a:ext cx="8641200" cy="23985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None/>
            </a:pPr>
            <a:r>
              <a:rPr lang="en-US" sz="2300" dirty="0">
                <a:solidFill>
                  <a:schemeClr val="dk1"/>
                </a:solidFill>
                <a:latin typeface="Times" pitchFamily="2" charset="0"/>
                <a:ea typeface="Calibri"/>
                <a:cs typeface="Calibri"/>
                <a:sym typeface="Calibri"/>
              </a:rPr>
              <a:t>→ In this project we will be working on Kaggle competition </a:t>
            </a:r>
            <a:r>
              <a:rPr lang="en-US" sz="2300" u="sng" dirty="0">
                <a:solidFill>
                  <a:srgbClr val="0070C0"/>
                </a:solidFill>
                <a:latin typeface="Times" pitchFamily="2" charset="0"/>
                <a:ea typeface="Calibri"/>
                <a:cs typeface="Calibri"/>
                <a:sym typeface="Calibri"/>
                <a:hlinkClick r:id="rId3">
                  <a:extLst>
                    <a:ext uri="{A12FA001-AC4F-418D-AE19-62706E023703}">
                      <ahyp:hlinkClr xmlns:ahyp="http://schemas.microsoft.com/office/drawing/2018/hyperlinkcolor" val="tx"/>
                    </a:ext>
                  </a:extLst>
                </a:hlinkClick>
              </a:rPr>
              <a:t>Credit Card Fraud Detection</a:t>
            </a:r>
            <a:r>
              <a:rPr lang="en-US" sz="2300" dirty="0">
                <a:solidFill>
                  <a:schemeClr val="dk1"/>
                </a:solidFill>
                <a:highlight>
                  <a:srgbClr val="FFFFFE"/>
                </a:highlight>
                <a:latin typeface="Times" pitchFamily="2" charset="0"/>
                <a:ea typeface="Calibri"/>
                <a:cs typeface="Calibri"/>
                <a:sym typeface="Calibri"/>
              </a:rPr>
              <a:t>. The goal of the project is to be explore the different techniques to handle credit card data and compare different model performance against this data.</a:t>
            </a:r>
            <a:endParaRPr sz="2000" dirty="0">
              <a:solidFill>
                <a:schemeClr val="dk1"/>
              </a:solidFill>
              <a:latin typeface="Times" pitchFamily="2" charset="0"/>
              <a:ea typeface="Calibri"/>
              <a:cs typeface="Calibri"/>
              <a:sym typeface="Calibri"/>
            </a:endParaRPr>
          </a:p>
        </p:txBody>
      </p:sp>
      <p:sp>
        <p:nvSpPr>
          <p:cNvPr id="86" name="Google Shape;86;gb03a982fca_0_10"/>
          <p:cNvSpPr txBox="1">
            <a:spLocks noGrp="1"/>
          </p:cNvSpPr>
          <p:nvPr>
            <p:ph type="title"/>
          </p:nvPr>
        </p:nvSpPr>
        <p:spPr>
          <a:xfrm>
            <a:off x="401451" y="1397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Our challenge and objectives:</a:t>
            </a:r>
            <a:endParaRPr dirty="0">
              <a:solidFill>
                <a:srgbClr val="711806"/>
              </a:solidFill>
              <a:latin typeface="Times" pitchFamily="2" charset="0"/>
              <a:ea typeface="Calibri"/>
              <a:cs typeface="Calibri"/>
              <a:sym typeface="Calibri"/>
            </a:endParaRPr>
          </a:p>
        </p:txBody>
      </p:sp>
      <p:sp>
        <p:nvSpPr>
          <p:cNvPr id="87" name="Google Shape;87;gb03a982fca_0_10"/>
          <p:cNvSpPr txBox="1"/>
          <p:nvPr/>
        </p:nvSpPr>
        <p:spPr>
          <a:xfrm>
            <a:off x="157425" y="1193975"/>
            <a:ext cx="8845200" cy="1846500"/>
          </a:xfrm>
          <a:prstGeom prst="rect">
            <a:avLst/>
          </a:prstGeom>
          <a:noFill/>
          <a:ln>
            <a:noFill/>
          </a:ln>
        </p:spPr>
        <p:txBody>
          <a:bodyPr spcFirstLastPara="1" wrap="square" lIns="91425" tIns="91425" rIns="91425" bIns="91425" anchor="t" anchorCtr="0">
            <a:noAutofit/>
          </a:bodyPr>
          <a:lstStyle/>
          <a:p>
            <a:pPr marL="76200" lvl="0" indent="0" algn="l" rtl="0">
              <a:lnSpc>
                <a:spcPct val="118181"/>
              </a:lnSpc>
              <a:spcBef>
                <a:spcPts val="800"/>
              </a:spcBef>
              <a:spcAft>
                <a:spcPts val="0"/>
              </a:spcAft>
              <a:buNone/>
            </a:pPr>
            <a:r>
              <a:rPr lang="en-US" sz="20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Challenges are mostly related to </a:t>
            </a:r>
            <a:r>
              <a:rPr lang="en-US" sz="2000" b="1" dirty="0">
                <a:solidFill>
                  <a:schemeClr val="dk1"/>
                </a:solidFill>
                <a:latin typeface="Times" pitchFamily="2" charset="0"/>
                <a:ea typeface="Calibri"/>
                <a:cs typeface="Calibri"/>
                <a:sym typeface="Calibri"/>
              </a:rPr>
              <a:t>data imbalanced,</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data irregularity,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security/anonymity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commercial </a:t>
            </a:r>
            <a:r>
              <a:rPr lang="en-US" sz="2000" dirty="0">
                <a:solidFill>
                  <a:schemeClr val="dk1"/>
                </a:solidFill>
                <a:latin typeface="Times" pitchFamily="2" charset="0"/>
                <a:ea typeface="Calibri"/>
                <a:cs typeface="Calibri"/>
                <a:sym typeface="Calibri"/>
              </a:rPr>
              <a:t>and </a:t>
            </a:r>
            <a:r>
              <a:rPr lang="en-US" sz="2000" b="1" dirty="0">
                <a:solidFill>
                  <a:schemeClr val="dk1"/>
                </a:solidFill>
                <a:latin typeface="Times" pitchFamily="2" charset="0"/>
                <a:ea typeface="Calibri"/>
                <a:cs typeface="Calibri"/>
                <a:sym typeface="Calibri"/>
              </a:rPr>
              <a:t>user impact</a:t>
            </a:r>
            <a:r>
              <a:rPr lang="en-US" sz="2000" dirty="0">
                <a:solidFill>
                  <a:schemeClr val="dk1"/>
                </a:solidFill>
                <a:latin typeface="Times" pitchFamily="2" charset="0"/>
                <a:ea typeface="Calibri"/>
                <a:cs typeface="Calibri"/>
                <a:sym typeface="Calibri"/>
              </a:rPr>
              <a:t> of any solution.</a:t>
            </a:r>
            <a:endParaRPr sz="1900" dirty="0">
              <a:latin typeface="Times" pitchFamily="2" charset="0"/>
            </a:endParaRPr>
          </a:p>
        </p:txBody>
      </p:sp>
      <p:pic>
        <p:nvPicPr>
          <p:cNvPr id="5" name="Picture 4">
            <a:extLst>
              <a:ext uri="{FF2B5EF4-FFF2-40B4-BE49-F238E27FC236}">
                <a16:creationId xmlns:a16="http://schemas.microsoft.com/office/drawing/2014/main" id="{10C8A3E0-EF2B-EE4B-A7A1-BF7AD10C5E53}"/>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Pipeline approach: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Start</a:t>
            </a:r>
            <a:endParaRPr dirty="0"/>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pic>
        <p:nvPicPr>
          <p:cNvPr id="6" name="Picture 5">
            <a:extLst>
              <a:ext uri="{FF2B5EF4-FFF2-40B4-BE49-F238E27FC236}">
                <a16:creationId xmlns:a16="http://schemas.microsoft.com/office/drawing/2014/main" id="{0537E409-BE84-1947-A744-49D0521B16D5}"/>
              </a:ext>
            </a:extLst>
          </p:cNvPr>
          <p:cNvPicPr>
            <a:picLocks noChangeAspect="1"/>
          </p:cNvPicPr>
          <p:nvPr/>
        </p:nvPicPr>
        <p:blipFill>
          <a:blip r:embed="rId3"/>
          <a:stretch>
            <a:fillRect/>
          </a:stretch>
        </p:blipFill>
        <p:spPr>
          <a:xfrm>
            <a:off x="688490" y="1769813"/>
            <a:ext cx="7924800" cy="3884536"/>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Dataset description:</a:t>
            </a:r>
            <a:endParaRPr dirty="0">
              <a:solidFill>
                <a:srgbClr val="711806"/>
              </a:solidFill>
              <a:latin typeface="Times" pitchFamily="2" charset="0"/>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datasets we are using is project is contains transactions made by credit cards in September 2013 by European cardholders.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presents transactions that occurred in two days, where we have 492 frauds out of 284,807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is highly unbalanced, the positive class (frauds) account for 0.172% of all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contains only numeric input variables which are the result of a PCA transformation. </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Due to confidentiality most of features has been transformed V1, V2, … V28, except 'Time' and 'Amount'. </a:t>
            </a:r>
            <a:endParaRPr sz="2000" dirty="0">
              <a:solidFill>
                <a:schemeClr val="dk1"/>
              </a:solidFill>
              <a:latin typeface="Times" pitchFamily="2" charset="0"/>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a:t>
            </a:r>
            <a:endParaRPr dirty="0"/>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lvl="0" indent="0" algn="l" rtl="0">
              <a:lnSpc>
                <a:spcPct val="142857"/>
              </a:lnSpc>
              <a:spcBef>
                <a:spcPts val="1400"/>
              </a:spcBef>
              <a:spcAft>
                <a:spcPts val="1400"/>
              </a:spcAft>
              <a:buSzPts val="2400"/>
              <a:buNone/>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latin typeface="Times" pitchFamily="2" charset="0"/>
              </a:rPr>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663266752"/>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a:t>
            </a:r>
            <a:r>
              <a:rPr lang="en-US" dirty="0">
                <a:latin typeface="Times" pitchFamily="2" charset="0"/>
              </a:rPr>
              <a:t>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1865347558"/>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latin typeface="Times" pitchFamily="2" charset="0"/>
              </a:rPr>
              <a:t>QuickSight</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SageMaker</a:t>
            </a:r>
            <a:r>
              <a:rPr lang="en-US" dirty="0">
                <a:latin typeface="Times" pitchFamily="2" charset="0"/>
              </a:rPr>
              <a:t> </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S3</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IAM policies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VPCs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AutoML</a:t>
            </a:r>
            <a:endParaRPr dirty="0">
              <a:latin typeface="Times" pitchFamily="2" charset="0"/>
            </a:endParaRPr>
          </a:p>
          <a:p>
            <a:pPr marL="457200" lvl="0" indent="0" algn="l" rtl="0">
              <a:spcBef>
                <a:spcPts val="480"/>
              </a:spcBef>
              <a:spcAft>
                <a:spcPts val="0"/>
              </a:spcAft>
              <a:buNone/>
            </a:pPr>
            <a:endParaRPr dirty="0">
              <a:latin typeface="Times" pitchFamily="2" charset="0"/>
            </a:endParaRPr>
          </a:p>
          <a:p>
            <a:pPr marL="457200" lvl="0" indent="0" algn="l" rtl="0">
              <a:spcBef>
                <a:spcPts val="480"/>
              </a:spcBef>
              <a:spcAft>
                <a:spcPts val="0"/>
              </a:spcAft>
              <a:buNone/>
            </a:pPr>
            <a:endParaRPr dirty="0">
              <a:latin typeface="Times" pitchFamily="2" charset="0"/>
            </a:endParaRPr>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AWS Tools Overview</a:t>
            </a:r>
            <a:endParaRPr dirty="0">
              <a:latin typeface="Times" pitchFamily="2" charset="0"/>
            </a:endParaRPr>
          </a:p>
        </p:txBody>
      </p:sp>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3"/>
          <a:stretch>
            <a:fillRect/>
          </a:stretch>
        </p:blipFill>
        <p:spPr>
          <a:xfrm>
            <a:off x="6636237" y="455725"/>
            <a:ext cx="1808410" cy="1283062"/>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4"/>
          <a:stretch>
            <a:fillRect/>
          </a:stretch>
        </p:blipFill>
        <p:spPr>
          <a:xfrm>
            <a:off x="0" y="5448300"/>
            <a:ext cx="7848600" cy="1409700"/>
          </a:xfrm>
          <a:prstGeom prst="rect">
            <a:avLst/>
          </a:prstGeom>
        </p:spPr>
      </p:pic>
      <p:pic>
        <p:nvPicPr>
          <p:cNvPr id="8" name="Picture 7">
            <a:extLst>
              <a:ext uri="{FF2B5EF4-FFF2-40B4-BE49-F238E27FC236}">
                <a16:creationId xmlns:a16="http://schemas.microsoft.com/office/drawing/2014/main" id="{6ADC7E3F-C0BE-214C-8CE0-16F57249CBBE}"/>
              </a:ext>
            </a:extLst>
          </p:cNvPr>
          <p:cNvPicPr>
            <a:picLocks noChangeAspect="1"/>
          </p:cNvPicPr>
          <p:nvPr/>
        </p:nvPicPr>
        <p:blipFill>
          <a:blip r:embed="rId5"/>
          <a:stretch>
            <a:fillRect/>
          </a:stretch>
        </p:blipFill>
        <p:spPr>
          <a:xfrm>
            <a:off x="5720284" y="2007805"/>
            <a:ext cx="518442" cy="900452"/>
          </a:xfrm>
          <a:prstGeom prst="rect">
            <a:avLst/>
          </a:prstGeom>
        </p:spPr>
      </p:pic>
      <p:pic>
        <p:nvPicPr>
          <p:cNvPr id="9" name="Picture 6" descr="Analyze your Amazon RDS for MySQL data with Alteryx in minutes | Stitch">
            <a:extLst>
              <a:ext uri="{FF2B5EF4-FFF2-40B4-BE49-F238E27FC236}">
                <a16:creationId xmlns:a16="http://schemas.microsoft.com/office/drawing/2014/main" id="{990AA1B8-C4D8-3143-A3C6-B525686F1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2077" y="2777687"/>
            <a:ext cx="1302626" cy="1302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1D940-2BCC-8044-A30F-6F9FD5E031F8}"/>
              </a:ext>
            </a:extLst>
          </p:cNvPr>
          <p:cNvPicPr>
            <a:picLocks noChangeAspect="1"/>
          </p:cNvPicPr>
          <p:nvPr/>
        </p:nvPicPr>
        <p:blipFill>
          <a:blip r:embed="rId7"/>
          <a:stretch>
            <a:fillRect/>
          </a:stretch>
        </p:blipFill>
        <p:spPr>
          <a:xfrm>
            <a:off x="5076034" y="3345250"/>
            <a:ext cx="836307" cy="1102404"/>
          </a:xfrm>
          <a:prstGeom prst="rect">
            <a:avLst/>
          </a:prstGeom>
        </p:spPr>
      </p:pic>
      <p:pic>
        <p:nvPicPr>
          <p:cNvPr id="12" name="Picture 11">
            <a:extLst>
              <a:ext uri="{FF2B5EF4-FFF2-40B4-BE49-F238E27FC236}">
                <a16:creationId xmlns:a16="http://schemas.microsoft.com/office/drawing/2014/main" id="{2DA379FD-B2E1-9C40-966F-1E1235DFEFD6}"/>
              </a:ext>
            </a:extLst>
          </p:cNvPr>
          <p:cNvPicPr>
            <a:picLocks noChangeAspect="1"/>
          </p:cNvPicPr>
          <p:nvPr/>
        </p:nvPicPr>
        <p:blipFill>
          <a:blip r:embed="rId8"/>
          <a:stretch>
            <a:fillRect/>
          </a:stretch>
        </p:blipFill>
        <p:spPr>
          <a:xfrm>
            <a:off x="7716936" y="4702811"/>
            <a:ext cx="957650" cy="423231"/>
          </a:xfrm>
          <a:prstGeom prst="rect">
            <a:avLst/>
          </a:prstGeom>
        </p:spPr>
      </p:pic>
      <p:pic>
        <p:nvPicPr>
          <p:cNvPr id="13" name="Picture 18">
            <a:extLst>
              <a:ext uri="{FF2B5EF4-FFF2-40B4-BE49-F238E27FC236}">
                <a16:creationId xmlns:a16="http://schemas.microsoft.com/office/drawing/2014/main" id="{53F0F8BB-955C-7441-97F4-DCA2F8B55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7372" y="2007805"/>
            <a:ext cx="586139" cy="681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AAEF74-3D23-624D-ACFF-C451857CA393}"/>
              </a:ext>
            </a:extLst>
          </p:cNvPr>
          <p:cNvPicPr>
            <a:picLocks noChangeAspect="1"/>
          </p:cNvPicPr>
          <p:nvPr/>
        </p:nvPicPr>
        <p:blipFill>
          <a:blip r:embed="rId10"/>
          <a:stretch>
            <a:fillRect/>
          </a:stretch>
        </p:blipFill>
        <p:spPr>
          <a:xfrm>
            <a:off x="6636237" y="3106214"/>
            <a:ext cx="768299" cy="840155"/>
          </a:xfrm>
          <a:prstGeom prst="rect">
            <a:avLst/>
          </a:prstGeom>
        </p:spPr>
      </p:pic>
      <p:pic>
        <p:nvPicPr>
          <p:cNvPr id="2" name="Picture 1">
            <a:extLst>
              <a:ext uri="{FF2B5EF4-FFF2-40B4-BE49-F238E27FC236}">
                <a16:creationId xmlns:a16="http://schemas.microsoft.com/office/drawing/2014/main" id="{FA594A0A-2400-2843-8B55-E7DA453E01B7}"/>
              </a:ext>
            </a:extLst>
          </p:cNvPr>
          <p:cNvPicPr>
            <a:picLocks noChangeAspect="1"/>
          </p:cNvPicPr>
          <p:nvPr/>
        </p:nvPicPr>
        <p:blipFill>
          <a:blip r:embed="rId11"/>
          <a:stretch>
            <a:fillRect/>
          </a:stretch>
        </p:blipFill>
        <p:spPr>
          <a:xfrm>
            <a:off x="6091405" y="4485909"/>
            <a:ext cx="1047614" cy="8935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11a9762eb52_0_5"/>
          <p:cNvSpPr txBox="1">
            <a:spLocks noGrp="1"/>
          </p:cNvSpPr>
          <p:nvPr>
            <p:ph type="title"/>
          </p:nvPr>
        </p:nvSpPr>
        <p:spPr>
          <a:xfrm>
            <a:off x="566748" y="277535"/>
            <a:ext cx="6948238" cy="54252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Project Architecture  </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638072"/>
            <a:ext cx="7848600" cy="1409700"/>
          </a:xfrm>
          <a:prstGeom prst="rect">
            <a:avLst/>
          </a:prstGeom>
        </p:spPr>
      </p:pic>
      <p:sp>
        <p:nvSpPr>
          <p:cNvPr id="7" name="Rectangle 6">
            <a:extLst>
              <a:ext uri="{FF2B5EF4-FFF2-40B4-BE49-F238E27FC236}">
                <a16:creationId xmlns:a16="http://schemas.microsoft.com/office/drawing/2014/main" id="{1A58C1C9-CCF7-074D-892C-6DB09202DADF}"/>
              </a:ext>
            </a:extLst>
          </p:cNvPr>
          <p:cNvSpPr/>
          <p:nvPr/>
        </p:nvSpPr>
        <p:spPr>
          <a:xfrm>
            <a:off x="876525" y="1732808"/>
            <a:ext cx="7809186" cy="4088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76C86EE-C657-2443-9ABA-A2F09618FB38}"/>
              </a:ext>
            </a:extLst>
          </p:cNvPr>
          <p:cNvSpPr txBox="1"/>
          <p:nvPr/>
        </p:nvSpPr>
        <p:spPr>
          <a:xfrm>
            <a:off x="30924" y="1253822"/>
            <a:ext cx="851339" cy="400110"/>
          </a:xfrm>
          <a:prstGeom prst="rect">
            <a:avLst/>
          </a:prstGeom>
          <a:noFill/>
        </p:spPr>
        <p:txBody>
          <a:bodyPr wrap="square" rtlCol="0">
            <a:spAutoFit/>
          </a:bodyPr>
          <a:lstStyle/>
          <a:p>
            <a:r>
              <a:rPr lang="en-US" sz="2000" dirty="0"/>
              <a:t>AWS</a:t>
            </a:r>
          </a:p>
        </p:txBody>
      </p:sp>
      <p:sp>
        <p:nvSpPr>
          <p:cNvPr id="9" name="Rectangle 8">
            <a:extLst>
              <a:ext uri="{FF2B5EF4-FFF2-40B4-BE49-F238E27FC236}">
                <a16:creationId xmlns:a16="http://schemas.microsoft.com/office/drawing/2014/main" id="{E8CB7979-434C-3745-B41E-1362622EEC11}"/>
              </a:ext>
            </a:extLst>
          </p:cNvPr>
          <p:cNvSpPr/>
          <p:nvPr/>
        </p:nvSpPr>
        <p:spPr>
          <a:xfrm>
            <a:off x="1107749" y="2187731"/>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3353510-8160-484E-AD18-B32007ECB0EE}"/>
              </a:ext>
            </a:extLst>
          </p:cNvPr>
          <p:cNvSpPr/>
          <p:nvPr/>
        </p:nvSpPr>
        <p:spPr>
          <a:xfrm>
            <a:off x="4944024" y="2187731"/>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CF238058-E63E-684B-8DCD-C9CAECAEE10A}"/>
              </a:ext>
            </a:extLst>
          </p:cNvPr>
          <p:cNvSpPr txBox="1"/>
          <p:nvPr/>
        </p:nvSpPr>
        <p:spPr>
          <a:xfrm>
            <a:off x="1394760" y="2188512"/>
            <a:ext cx="1408387" cy="307777"/>
          </a:xfrm>
          <a:prstGeom prst="rect">
            <a:avLst/>
          </a:prstGeom>
          <a:noFill/>
        </p:spPr>
        <p:txBody>
          <a:bodyPr wrap="square" rtlCol="0">
            <a:spAutoFit/>
          </a:bodyPr>
          <a:lstStyle/>
          <a:p>
            <a:r>
              <a:rPr lang="en-US" dirty="0"/>
              <a:t>Public subnet</a:t>
            </a:r>
          </a:p>
        </p:txBody>
      </p:sp>
      <p:sp>
        <p:nvSpPr>
          <p:cNvPr id="12" name="TextBox 11">
            <a:extLst>
              <a:ext uri="{FF2B5EF4-FFF2-40B4-BE49-F238E27FC236}">
                <a16:creationId xmlns:a16="http://schemas.microsoft.com/office/drawing/2014/main" id="{A8501760-7B04-6F47-84EF-3641BB64FE6C}"/>
              </a:ext>
            </a:extLst>
          </p:cNvPr>
          <p:cNvSpPr txBox="1"/>
          <p:nvPr/>
        </p:nvSpPr>
        <p:spPr>
          <a:xfrm>
            <a:off x="5205941" y="2183022"/>
            <a:ext cx="1408387" cy="307777"/>
          </a:xfrm>
          <a:prstGeom prst="rect">
            <a:avLst/>
          </a:prstGeom>
          <a:noFill/>
        </p:spPr>
        <p:txBody>
          <a:bodyPr wrap="square" rtlCol="0">
            <a:spAutoFit/>
          </a:bodyPr>
          <a:lstStyle/>
          <a:p>
            <a:r>
              <a:rPr lang="en-US" dirty="0"/>
              <a:t>Private subnet</a:t>
            </a:r>
          </a:p>
        </p:txBody>
      </p:sp>
      <p:sp>
        <p:nvSpPr>
          <p:cNvPr id="13" name="Rectangle 12">
            <a:extLst>
              <a:ext uri="{FF2B5EF4-FFF2-40B4-BE49-F238E27FC236}">
                <a16:creationId xmlns:a16="http://schemas.microsoft.com/office/drawing/2014/main" id="{3172D8EF-8AD1-8D44-B221-A730050CF917}"/>
              </a:ext>
            </a:extLst>
          </p:cNvPr>
          <p:cNvSpPr/>
          <p:nvPr/>
        </p:nvSpPr>
        <p:spPr>
          <a:xfrm>
            <a:off x="1317957" y="2849094"/>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598EF01-6082-C04D-851B-0680DA0EE0AA}"/>
              </a:ext>
            </a:extLst>
          </p:cNvPr>
          <p:cNvSpPr/>
          <p:nvPr/>
        </p:nvSpPr>
        <p:spPr>
          <a:xfrm>
            <a:off x="5274737" y="2834767"/>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6" descr="Analyze your Amazon RDS for MySQL data with Alteryx in minutes | Stitch">
            <a:extLst>
              <a:ext uri="{FF2B5EF4-FFF2-40B4-BE49-F238E27FC236}">
                <a16:creationId xmlns:a16="http://schemas.microsoft.com/office/drawing/2014/main" id="{8DAE688C-62DD-F448-A664-AD587A137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875" y="3448627"/>
            <a:ext cx="1302626" cy="1302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C94B53-59A1-8B47-A3FD-3D33D5769D7A}"/>
              </a:ext>
            </a:extLst>
          </p:cNvPr>
          <p:cNvSpPr txBox="1"/>
          <p:nvPr/>
        </p:nvSpPr>
        <p:spPr>
          <a:xfrm>
            <a:off x="1310808" y="2854838"/>
            <a:ext cx="1408387" cy="307777"/>
          </a:xfrm>
          <a:prstGeom prst="rect">
            <a:avLst/>
          </a:prstGeom>
          <a:noFill/>
        </p:spPr>
        <p:txBody>
          <a:bodyPr wrap="square" rtlCol="0">
            <a:spAutoFit/>
          </a:bodyPr>
          <a:lstStyle/>
          <a:p>
            <a:r>
              <a:rPr lang="en-US" dirty="0"/>
              <a:t>Security group</a:t>
            </a:r>
          </a:p>
        </p:txBody>
      </p:sp>
      <p:cxnSp>
        <p:nvCxnSpPr>
          <p:cNvPr id="17" name="Straight Arrow Connector 16">
            <a:extLst>
              <a:ext uri="{FF2B5EF4-FFF2-40B4-BE49-F238E27FC236}">
                <a16:creationId xmlns:a16="http://schemas.microsoft.com/office/drawing/2014/main" id="{764701A5-86E4-A241-90D2-CC07DA6BD7F6}"/>
              </a:ext>
            </a:extLst>
          </p:cNvPr>
          <p:cNvCxnSpPr/>
          <p:nvPr/>
        </p:nvCxnSpPr>
        <p:spPr>
          <a:xfrm flipH="1">
            <a:off x="3693294" y="4363018"/>
            <a:ext cx="19555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DD32C5-F946-D644-9C3A-93DB49657BAA}"/>
              </a:ext>
            </a:extLst>
          </p:cNvPr>
          <p:cNvSpPr txBox="1"/>
          <p:nvPr/>
        </p:nvSpPr>
        <p:spPr>
          <a:xfrm>
            <a:off x="5274364" y="2837838"/>
            <a:ext cx="1408387" cy="307777"/>
          </a:xfrm>
          <a:prstGeom prst="rect">
            <a:avLst/>
          </a:prstGeom>
          <a:noFill/>
        </p:spPr>
        <p:txBody>
          <a:bodyPr wrap="square" rtlCol="0">
            <a:spAutoFit/>
          </a:bodyPr>
          <a:lstStyle/>
          <a:p>
            <a:r>
              <a:rPr lang="en-US" dirty="0"/>
              <a:t>Security group</a:t>
            </a:r>
          </a:p>
        </p:txBody>
      </p:sp>
      <p:pic>
        <p:nvPicPr>
          <p:cNvPr id="19" name="Picture 12" descr="AWS] VPC – IGW – Scriptorium">
            <a:extLst>
              <a:ext uri="{FF2B5EF4-FFF2-40B4-BE49-F238E27FC236}">
                <a16:creationId xmlns:a16="http://schemas.microsoft.com/office/drawing/2014/main" id="{497B22D4-71E7-FE48-9767-C2F81F8E4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624" y="1357067"/>
            <a:ext cx="652955" cy="6529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18F1B9-DA44-B849-9D5B-E66E989C0B57}"/>
              </a:ext>
            </a:extLst>
          </p:cNvPr>
          <p:cNvSpPr txBox="1"/>
          <p:nvPr/>
        </p:nvSpPr>
        <p:spPr>
          <a:xfrm>
            <a:off x="5058751" y="1369048"/>
            <a:ext cx="1707280" cy="307777"/>
          </a:xfrm>
          <a:prstGeom prst="rect">
            <a:avLst/>
          </a:prstGeom>
          <a:noFill/>
        </p:spPr>
        <p:txBody>
          <a:bodyPr wrap="square" rtlCol="0">
            <a:spAutoFit/>
          </a:bodyPr>
          <a:lstStyle/>
          <a:p>
            <a:r>
              <a:rPr lang="en-US" dirty="0"/>
              <a:t>Internet getaway</a:t>
            </a:r>
          </a:p>
        </p:txBody>
      </p:sp>
      <p:cxnSp>
        <p:nvCxnSpPr>
          <p:cNvPr id="21" name="Straight Arrow Connector 20">
            <a:extLst>
              <a:ext uri="{FF2B5EF4-FFF2-40B4-BE49-F238E27FC236}">
                <a16:creationId xmlns:a16="http://schemas.microsoft.com/office/drawing/2014/main" id="{223B3F11-BF0D-6B4A-90F6-220E9EF542D0}"/>
              </a:ext>
            </a:extLst>
          </p:cNvPr>
          <p:cNvCxnSpPr/>
          <p:nvPr/>
        </p:nvCxnSpPr>
        <p:spPr>
          <a:xfrm flipV="1">
            <a:off x="2873907" y="1890465"/>
            <a:ext cx="1507581" cy="9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2F522F2-06A0-D549-A376-DB9685B470AC}"/>
              </a:ext>
            </a:extLst>
          </p:cNvPr>
          <p:cNvPicPr>
            <a:picLocks noChangeAspect="1"/>
          </p:cNvPicPr>
          <p:nvPr/>
        </p:nvPicPr>
        <p:blipFill>
          <a:blip r:embed="rId6"/>
          <a:stretch>
            <a:fillRect/>
          </a:stretch>
        </p:blipFill>
        <p:spPr>
          <a:xfrm>
            <a:off x="2815308" y="3975408"/>
            <a:ext cx="836307" cy="1102404"/>
          </a:xfrm>
          <a:prstGeom prst="rect">
            <a:avLst/>
          </a:prstGeom>
        </p:spPr>
      </p:pic>
      <p:pic>
        <p:nvPicPr>
          <p:cNvPr id="23" name="Picture 22">
            <a:extLst>
              <a:ext uri="{FF2B5EF4-FFF2-40B4-BE49-F238E27FC236}">
                <a16:creationId xmlns:a16="http://schemas.microsoft.com/office/drawing/2014/main" id="{DDD8CC55-EDFA-674A-BB9D-DDAF7906D2DD}"/>
              </a:ext>
            </a:extLst>
          </p:cNvPr>
          <p:cNvPicPr>
            <a:picLocks noChangeAspect="1"/>
          </p:cNvPicPr>
          <p:nvPr/>
        </p:nvPicPr>
        <p:blipFill>
          <a:blip r:embed="rId7"/>
          <a:stretch>
            <a:fillRect/>
          </a:stretch>
        </p:blipFill>
        <p:spPr>
          <a:xfrm>
            <a:off x="1510816" y="4223105"/>
            <a:ext cx="957650" cy="423231"/>
          </a:xfrm>
          <a:prstGeom prst="rect">
            <a:avLst/>
          </a:prstGeom>
        </p:spPr>
      </p:pic>
      <p:sp>
        <p:nvSpPr>
          <p:cNvPr id="24" name="TextBox 23">
            <a:extLst>
              <a:ext uri="{FF2B5EF4-FFF2-40B4-BE49-F238E27FC236}">
                <a16:creationId xmlns:a16="http://schemas.microsoft.com/office/drawing/2014/main" id="{94AB494A-54C6-6844-9D5F-A4570BE33961}"/>
              </a:ext>
            </a:extLst>
          </p:cNvPr>
          <p:cNvSpPr txBox="1"/>
          <p:nvPr/>
        </p:nvSpPr>
        <p:spPr>
          <a:xfrm>
            <a:off x="2518205" y="4139630"/>
            <a:ext cx="383998" cy="523220"/>
          </a:xfrm>
          <a:prstGeom prst="rect">
            <a:avLst/>
          </a:prstGeom>
          <a:noFill/>
        </p:spPr>
        <p:txBody>
          <a:bodyPr wrap="square" rtlCol="0">
            <a:spAutoFit/>
          </a:bodyPr>
          <a:lstStyle/>
          <a:p>
            <a:r>
              <a:rPr lang="en-US" sz="2800" dirty="0"/>
              <a:t>+</a:t>
            </a:r>
            <a:endParaRPr lang="en-US" sz="2400" dirty="0"/>
          </a:p>
        </p:txBody>
      </p:sp>
      <p:pic>
        <p:nvPicPr>
          <p:cNvPr id="25" name="Picture 18">
            <a:extLst>
              <a:ext uri="{FF2B5EF4-FFF2-40B4-BE49-F238E27FC236}">
                <a16:creationId xmlns:a16="http://schemas.microsoft.com/office/drawing/2014/main" id="{67A6B233-7D24-0C46-AF08-B8D85F4926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7044" y="3410652"/>
            <a:ext cx="511836" cy="5955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Creating a Custom VPC in AWS. In this article, we are going to create… | by  Kunal Yadav | Level Up Coding">
            <a:extLst>
              <a:ext uri="{FF2B5EF4-FFF2-40B4-BE49-F238E27FC236}">
                <a16:creationId xmlns:a16="http://schemas.microsoft.com/office/drawing/2014/main" id="{B71D402F-B7DC-ED4C-B734-F99EB9903D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490" y="1483363"/>
            <a:ext cx="643486" cy="437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0CBD8C-3986-9E4F-A788-F14EC43CF1A9}"/>
              </a:ext>
            </a:extLst>
          </p:cNvPr>
          <p:cNvPicPr>
            <a:picLocks noChangeAspect="1"/>
          </p:cNvPicPr>
          <p:nvPr/>
        </p:nvPicPr>
        <p:blipFill>
          <a:blip r:embed="rId10"/>
          <a:stretch>
            <a:fillRect/>
          </a:stretch>
        </p:blipFill>
        <p:spPr>
          <a:xfrm>
            <a:off x="937336" y="2054254"/>
            <a:ext cx="327925" cy="321698"/>
          </a:xfrm>
          <a:prstGeom prst="rect">
            <a:avLst/>
          </a:prstGeom>
        </p:spPr>
      </p:pic>
      <p:pic>
        <p:nvPicPr>
          <p:cNvPr id="28" name="Picture 27">
            <a:extLst>
              <a:ext uri="{FF2B5EF4-FFF2-40B4-BE49-F238E27FC236}">
                <a16:creationId xmlns:a16="http://schemas.microsoft.com/office/drawing/2014/main" id="{E6A5A61B-348D-AE4D-8262-DA91C72FAF8C}"/>
              </a:ext>
            </a:extLst>
          </p:cNvPr>
          <p:cNvPicPr>
            <a:picLocks noChangeAspect="1"/>
          </p:cNvPicPr>
          <p:nvPr/>
        </p:nvPicPr>
        <p:blipFill>
          <a:blip r:embed="rId11"/>
          <a:stretch>
            <a:fillRect/>
          </a:stretch>
        </p:blipFill>
        <p:spPr>
          <a:xfrm>
            <a:off x="4801380" y="2041795"/>
            <a:ext cx="309881" cy="3439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r>
              <a:rPr lang="en-US" dirty="0"/>
              <a:t>Security group – Client's access – Inbound rules</a:t>
            </a:r>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lvl="0"/>
            <a:r>
              <a:rPr lang="en-US" dirty="0">
                <a:latin typeface="Times" pitchFamily="2" charset="0"/>
              </a:rPr>
              <a:t>Project Architecture - </a:t>
            </a:r>
            <a:r>
              <a:rPr lang="en-US" dirty="0" err="1">
                <a:latin typeface="Times" pitchFamily="2" charset="0"/>
              </a:rPr>
              <a:t>cont</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pic>
        <p:nvPicPr>
          <p:cNvPr id="5" name="Picture 4">
            <a:extLst>
              <a:ext uri="{FF2B5EF4-FFF2-40B4-BE49-F238E27FC236}">
                <a16:creationId xmlns:a16="http://schemas.microsoft.com/office/drawing/2014/main" id="{A78D8448-59BC-9346-A5D4-A793682245DF}"/>
              </a:ext>
            </a:extLst>
          </p:cNvPr>
          <p:cNvPicPr>
            <a:picLocks noChangeAspect="1"/>
          </p:cNvPicPr>
          <p:nvPr/>
        </p:nvPicPr>
        <p:blipFill>
          <a:blip r:embed="rId4"/>
          <a:stretch>
            <a:fillRect/>
          </a:stretch>
        </p:blipFill>
        <p:spPr>
          <a:xfrm>
            <a:off x="374803" y="2823533"/>
            <a:ext cx="8676290" cy="1896840"/>
          </a:xfrm>
          <a:prstGeom prst="rect">
            <a:avLst/>
          </a:prstGeom>
          <a:solidFill>
            <a:schemeClr val="bg1">
              <a:lumMod val="65000"/>
            </a:schemeClr>
          </a:solidFill>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1141415"/>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1223</Words>
  <Application>Microsoft Macintosh PowerPoint</Application>
  <PresentationFormat>On-screen Show (4:3)</PresentationFormat>
  <Paragraphs>200</Paragraphs>
  <Slides>47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Cambria Math</vt:lpstr>
      <vt:lpstr>Arial</vt:lpstr>
      <vt:lpstr>Noto Sans Symbols</vt:lpstr>
      <vt:lpstr>Helvetica Neue</vt:lpstr>
      <vt:lpstr>Times</vt:lpstr>
      <vt:lpstr>Book Antiqua</vt:lpstr>
      <vt:lpstr>GW General</vt:lpstr>
      <vt:lpstr>PowerPoint Presentation</vt:lpstr>
      <vt:lpstr>Introduction</vt:lpstr>
      <vt:lpstr>Our challenge and objectives:</vt:lpstr>
      <vt:lpstr>Dataset description:</vt:lpstr>
      <vt:lpstr>High Level Project Overview</vt:lpstr>
      <vt:lpstr>ML Implementation</vt:lpstr>
      <vt:lpstr>AWS Tools Overview</vt:lpstr>
      <vt:lpstr>Project Architecture  </vt:lpstr>
      <vt:lpstr>Project Architecture - cont</vt:lpstr>
      <vt:lpstr>Project Architecture - cont</vt:lpstr>
      <vt:lpstr>IAM Roles Applied</vt:lpstr>
      <vt:lpstr>Connect to Jupyter notebook</vt:lpstr>
      <vt:lpstr>PowerPoint Presentation</vt:lpstr>
      <vt:lpstr>Connect to QuickSight</vt:lpstr>
      <vt:lpstr>Connect to QuickSight</vt:lpstr>
      <vt:lpstr>Run Django server </vt:lpstr>
      <vt:lpstr>Run Django server </vt:lpstr>
      <vt:lpstr>EDA :  </vt:lpstr>
      <vt:lpstr>EDA :  </vt:lpstr>
      <vt:lpstr>EDA </vt:lpstr>
      <vt:lpstr>EDA </vt:lpstr>
      <vt:lpstr>EDA via QuickSight</vt:lpstr>
      <vt:lpstr>Quicksight</vt:lpstr>
      <vt:lpstr>Quicksight</vt:lpstr>
      <vt:lpstr>Quicksight</vt:lpstr>
      <vt:lpstr>EDA </vt:lpstr>
      <vt:lpstr>EDA </vt:lpstr>
      <vt:lpstr>EDA Comparison –  Quicksight vs Tableau</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Osman, Mojahid</cp:lastModifiedBy>
  <cp:revision>15</cp:revision>
  <dcterms:modified xsi:type="dcterms:W3CDTF">2022-04-06T23:34:14Z</dcterms:modified>
</cp:coreProperties>
</file>